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Inter Light"/>
      <p:regular r:id="rId56"/>
      <p:bold r:id="rId57"/>
    </p:embeddedFont>
    <p:embeddedFont>
      <p:font typeface="Inter SemiBold"/>
      <p:regular r:id="rId58"/>
      <p:bold r:id="rId59"/>
    </p:embeddedFont>
    <p:embeddedFont>
      <p:font typeface="Inter"/>
      <p:regular r:id="rId60"/>
      <p:bold r:id="rId61"/>
    </p:embeddedFont>
    <p:embeddedFont>
      <p:font typeface="Montserrat"/>
      <p:regular r:id="rId62"/>
      <p:bold r:id="rId63"/>
      <p:italic r:id="rId64"/>
      <p:boldItalic r:id="rId65"/>
    </p:embeddedFont>
    <p:embeddedFont>
      <p:font typeface="Inter ExtraBold"/>
      <p:bold r:id="rId66"/>
    </p:embeddedFont>
    <p:embeddedFont>
      <p:font typeface="Montserrat ExtraBold"/>
      <p:bold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3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3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-regular.fntdata"/><Relationship Id="rId61" Type="http://schemas.openxmlformats.org/officeDocument/2006/relationships/font" Target="fonts/Inter-bold.fntdata"/><Relationship Id="rId20" Type="http://schemas.openxmlformats.org/officeDocument/2006/relationships/slide" Target="slides/slide15.xml"/><Relationship Id="rId64" Type="http://schemas.openxmlformats.org/officeDocument/2006/relationships/font" Target="fonts/Montserrat-italic.fntdata"/><Relationship Id="rId63" Type="http://schemas.openxmlformats.org/officeDocument/2006/relationships/font" Target="fonts/Montserrat-bold.fntdata"/><Relationship Id="rId22" Type="http://schemas.openxmlformats.org/officeDocument/2006/relationships/slide" Target="slides/slide17.xml"/><Relationship Id="rId66" Type="http://schemas.openxmlformats.org/officeDocument/2006/relationships/font" Target="fonts/InterExtraBold-bold.fntdata"/><Relationship Id="rId21" Type="http://schemas.openxmlformats.org/officeDocument/2006/relationships/slide" Target="slides/slide16.xml"/><Relationship Id="rId65" Type="http://schemas.openxmlformats.org/officeDocument/2006/relationships/font" Target="fonts/Montserrat-boldItalic.fntdata"/><Relationship Id="rId24" Type="http://schemas.openxmlformats.org/officeDocument/2006/relationships/slide" Target="slides/slide19.xml"/><Relationship Id="rId68" Type="http://schemas.openxmlformats.org/officeDocument/2006/relationships/font" Target="fonts/MontserratExtraBold-boldItalic.fntdata"/><Relationship Id="rId23" Type="http://schemas.openxmlformats.org/officeDocument/2006/relationships/slide" Target="slides/slide18.xml"/><Relationship Id="rId67" Type="http://schemas.openxmlformats.org/officeDocument/2006/relationships/font" Target="fonts/MontserratExtraBold-bold.fntdata"/><Relationship Id="rId60" Type="http://schemas.openxmlformats.org/officeDocument/2006/relationships/font" Target="fonts/Inter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InterLight-bold.fntdata"/><Relationship Id="rId12" Type="http://schemas.openxmlformats.org/officeDocument/2006/relationships/slide" Target="slides/slide7.xml"/><Relationship Id="rId56" Type="http://schemas.openxmlformats.org/officeDocument/2006/relationships/font" Target="fonts/InterLight-regular.fntdata"/><Relationship Id="rId15" Type="http://schemas.openxmlformats.org/officeDocument/2006/relationships/slide" Target="slides/slide10.xml"/><Relationship Id="rId59" Type="http://schemas.openxmlformats.org/officeDocument/2006/relationships/font" Target="fonts/InterSemiBold-bold.fntdata"/><Relationship Id="rId14" Type="http://schemas.openxmlformats.org/officeDocument/2006/relationships/slide" Target="slides/slide9.xml"/><Relationship Id="rId58" Type="http://schemas.openxmlformats.org/officeDocument/2006/relationships/font" Target="fonts/InterSemiBold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074040a23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074040a23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32be10a37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532be10a3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32be10a3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32be10a3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32be10a3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32be10a3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32be10a3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532be10a3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74040a23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074040a23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532be10a3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532be10a3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32be10a3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532be10a3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532be10a37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532be10a37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532be10a37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532be10a37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32be10a3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532be10a3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464efd46e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464efd46e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32be10a37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532be10a37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32be10a37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32be10a37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532be10a37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532be10a37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32be10a37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532be10a37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32be10a37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532be10a37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532be10a37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532be10a37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32be10a37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532be10a37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32be10a37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532be10a37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532be10a37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532be10a37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32be10a37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532be10a37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74040a23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074040a23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532be10a37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532be10a37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532be10a37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532be10a37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32be10a37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532be10a37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32be10a37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532be10a37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532be10a37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532be10a37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532be10a37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532be10a37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532be10a37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532be10a37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532be10a37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532be10a37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532be10a37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532be10a37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532be10a37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532be10a37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532be10a3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532be10a3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532be10a37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532be10a37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532be10a37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532be10a37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532be10a37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532be10a37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532be10a37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532be10a37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532be10a37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532be10a37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532be10a37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532be10a37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532be10a37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532be10a37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532be10a37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532be10a37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074040a23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074040a23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074040a23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074040a23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64efd46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464efd46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54a01229f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54a01229f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074040a23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074040a23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8686bb1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48686bb1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32be10a3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532be10a3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532be10a3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532be10a3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52.png"/><Relationship Id="rId5" Type="http://schemas.openxmlformats.org/officeDocument/2006/relationships/image" Target="../media/image18.png"/><Relationship Id="rId6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crfm.stanford.edu/2023/03/13/alpaca.html" TargetMode="External"/><Relationship Id="rId4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laion.ai/blog/oig-dataset/" TargetMode="External"/><Relationship Id="rId4" Type="http://schemas.openxmlformats.org/officeDocument/2006/relationships/hyperlink" Target="https://crfm.stanford.edu/2023/03/13/alpaca.html" TargetMode="External"/><Relationship Id="rId5" Type="http://schemas.openxmlformats.org/officeDocument/2006/relationships/hyperlink" Target="https://huggingface.co/datasets/Anthropic/hh-rlhf" TargetMode="External"/><Relationship Id="rId6" Type="http://schemas.openxmlformats.org/officeDocument/2006/relationships/hyperlink" Target="https://huggingface.co/datasets/openai/webgpt_comparisons" TargetMode="External"/><Relationship Id="rId7" Type="http://schemas.openxmlformats.org/officeDocument/2006/relationships/hyperlink" Target="https://huggingface.co/datasets/openai/summarize_from_feedback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hyperlink" Target="https://arxiv.org/pdf/2001.08361.pdf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png"/><Relationship Id="rId4" Type="http://schemas.openxmlformats.org/officeDocument/2006/relationships/image" Target="../media/image52.png"/><Relationship Id="rId5" Type="http://schemas.openxmlformats.org/officeDocument/2006/relationships/image" Target="../media/image18.png"/><Relationship Id="rId6" Type="http://schemas.openxmlformats.org/officeDocument/2006/relationships/image" Target="../media/image22.png"/><Relationship Id="rId7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huggingface.co/datasets/lvwerra/stack-exchange-paired" TargetMode="External"/><Relationship Id="rId4" Type="http://schemas.openxmlformats.org/officeDocument/2006/relationships/image" Target="../media/image4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arxiv.org/pdf/2106.09685.pdf" TargetMode="External"/><Relationship Id="rId4" Type="http://schemas.openxmlformats.org/officeDocument/2006/relationships/image" Target="../media/image4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png"/><Relationship Id="rId4" Type="http://schemas.openxmlformats.org/officeDocument/2006/relationships/image" Target="../media/image38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github.com/databrickslabs/dolly" TargetMode="External"/><Relationship Id="rId4" Type="http://schemas.openxmlformats.org/officeDocument/2006/relationships/hyperlink" Target="https://huggingface.co/OpenAssistant/oasst-sft-1-pythia-12b" TargetMode="External"/><Relationship Id="rId5" Type="http://schemas.openxmlformats.org/officeDocument/2006/relationships/hyperlink" Target="https://github.com/nomic-ai/gpt4all" TargetMode="External"/><Relationship Id="rId6" Type="http://schemas.openxmlformats.org/officeDocument/2006/relationships/hyperlink" Target="https://github.com/ggerganov/llama.cpp" TargetMode="External"/><Relationship Id="rId7" Type="http://schemas.openxmlformats.org/officeDocument/2006/relationships/hyperlink" Target="https://github.com/Stability-AI/StableLM" TargetMode="External"/><Relationship Id="rId8" Type="http://schemas.openxmlformats.org/officeDocument/2006/relationships/hyperlink" Target="https://github.com/ZrrSkywalker/LLaMA-Adapter/blob/main/README.md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arxiv.org/pdf/1706.03762.pdf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/>
        </p:nvSpPr>
        <p:spPr>
          <a:xfrm>
            <a:off x="218525" y="614775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Особенности модели на pretrain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218525" y="2342825"/>
            <a:ext cx="50130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Была применена регуляризация в функции потерь, которая пропорциональна квадрату весовых коэффициентов каждого слоя сети “weight decay” в размере 0.1</a:t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4623725" y="4146925"/>
            <a:ext cx="26181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формула регуляризации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525" y="1331900"/>
            <a:ext cx="3482675" cy="260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/>
        </p:nvSpPr>
        <p:spPr>
          <a:xfrm>
            <a:off x="218525" y="614775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Особенности модели на pretrain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218525" y="1951700"/>
            <a:ext cx="5013000" cy="12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За оптимайзер был взят AdamW с бетами 0.9 и 0.95. </a:t>
            </a:r>
            <a:r>
              <a:rPr lang="ru" sz="15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Adam адаптирует скорость обучения на основе градиента и использует скользящее среднее первого и второго моментов градиента для обновления весов. А AdamW  использует регуляризацию </a:t>
            </a: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“weight decay” </a:t>
            </a:r>
            <a:endParaRPr sz="213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4710350" y="4017000"/>
            <a:ext cx="26181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формула оптимизатора Adam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b="2440" l="2642" r="1608" t="2601"/>
          <a:stretch/>
        </p:blipFill>
        <p:spPr>
          <a:xfrm>
            <a:off x="5231525" y="1306428"/>
            <a:ext cx="3669425" cy="2530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/>
        </p:nvSpPr>
        <p:spPr>
          <a:xfrm>
            <a:off x="218525" y="614775"/>
            <a:ext cx="82509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Особенности модели на pretrain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2297375" y="4363850"/>
            <a:ext cx="50130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Был применен gradient clipping в размере 1.0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1300"/>
              </a:spcAft>
              <a:buSzPts val="935"/>
              <a:buNone/>
            </a:pPr>
            <a:r>
              <a:t/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02175"/>
            <a:ext cx="8839197" cy="226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/>
        </p:nvSpPr>
        <p:spPr>
          <a:xfrm>
            <a:off x="218525" y="614775"/>
            <a:ext cx="7277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Особенности модели на pretrain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4572000" y="2772100"/>
            <a:ext cx="4448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5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Результат операции внимания для одного запроса представляет собой взвешенную сумму векторов значений, где веса являются softmax от скалярных произведений запроса и ключей.</a:t>
            </a:r>
            <a:endParaRPr sz="213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56" name="Google Shape;156;p25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650" y="1572750"/>
            <a:ext cx="7112676" cy="27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/>
        </p:nvSpPr>
        <p:spPr>
          <a:xfrm>
            <a:off x="103975" y="1314350"/>
            <a:ext cx="2278200" cy="21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Основная идея заключается в кэшировании промежуточных результатов вычислений в каждом слое, которые могут быть повторно использованы при обработке последующих входных данных.</a:t>
            </a:r>
            <a:endParaRPr sz="12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6446046" y="3423337"/>
            <a:ext cx="21018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3521100" y="3423337"/>
            <a:ext cx="21018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3791004" y="4646962"/>
            <a:ext cx="21018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checkpointing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66" name="Google Shape;166;p26"/>
          <p:cNvSpPr txBox="1"/>
          <p:nvPr/>
        </p:nvSpPr>
        <p:spPr>
          <a:xfrm>
            <a:off x="226650" y="589938"/>
            <a:ext cx="86907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Особенности модели на pretrain</a:t>
            </a:r>
            <a:endParaRPr sz="4100">
              <a:solidFill>
                <a:srgbClr val="0B90B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538" y="1165500"/>
            <a:ext cx="5041299" cy="15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0875" y="2866200"/>
            <a:ext cx="4958625" cy="190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6"/>
          <p:cNvCxnSpPr/>
          <p:nvPr/>
        </p:nvCxnSpPr>
        <p:spPr>
          <a:xfrm>
            <a:off x="4841888" y="2698925"/>
            <a:ext cx="0" cy="187200"/>
          </a:xfrm>
          <a:prstGeom prst="straightConnector1">
            <a:avLst/>
          </a:prstGeom>
          <a:noFill/>
          <a:ln cap="flat" cmpd="sng" w="9525">
            <a:solidFill>
              <a:srgbClr val="0B547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6"/>
          <p:cNvCxnSpPr/>
          <p:nvPr/>
        </p:nvCxnSpPr>
        <p:spPr>
          <a:xfrm>
            <a:off x="6152938" y="2698925"/>
            <a:ext cx="0" cy="187200"/>
          </a:xfrm>
          <a:prstGeom prst="straightConnector1">
            <a:avLst/>
          </a:prstGeom>
          <a:noFill/>
          <a:ln cap="flat" cmpd="sng" w="9525">
            <a:solidFill>
              <a:srgbClr val="0B547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6"/>
          <p:cNvCxnSpPr/>
          <p:nvPr/>
        </p:nvCxnSpPr>
        <p:spPr>
          <a:xfrm>
            <a:off x="3305863" y="2698925"/>
            <a:ext cx="0" cy="187200"/>
          </a:xfrm>
          <a:prstGeom prst="straightConnector1">
            <a:avLst/>
          </a:prstGeom>
          <a:noFill/>
          <a:ln cap="flat" cmpd="sng" w="9525">
            <a:solidFill>
              <a:srgbClr val="0B547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/>
        </p:nvSpPr>
        <p:spPr>
          <a:xfrm>
            <a:off x="218525" y="614775"/>
            <a:ext cx="74484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Особенности модели на pretrain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725" y="1620450"/>
            <a:ext cx="7746549" cy="25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/>
        </p:nvSpPr>
        <p:spPr>
          <a:xfrm>
            <a:off x="3864900" y="4389375"/>
            <a:ext cx="141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BPE tokenizer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/>
        </p:nvSpPr>
        <p:spPr>
          <a:xfrm>
            <a:off x="218525" y="614775"/>
            <a:ext cx="7211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Распределение </a:t>
            </a: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данных на pretrain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86" name="Google Shape;186;p28"/>
          <p:cNvSpPr txBox="1"/>
          <p:nvPr/>
        </p:nvSpPr>
        <p:spPr>
          <a:xfrm>
            <a:off x="3940675" y="4421875"/>
            <a:ext cx="14637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1.4T токенов</a:t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28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300" y="1613650"/>
            <a:ext cx="5023400" cy="274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/>
        </p:nvSpPr>
        <p:spPr>
          <a:xfrm>
            <a:off x="218525" y="614775"/>
            <a:ext cx="7211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Результативные метрики модели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94" name="Google Shape;194;p29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337" y="1595250"/>
            <a:ext cx="6319326" cy="255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/>
        </p:nvSpPr>
        <p:spPr>
          <a:xfrm>
            <a:off x="152400" y="210550"/>
            <a:ext cx="36603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01" name="Google Shape;201;p30"/>
          <p:cNvSpPr txBox="1"/>
          <p:nvPr/>
        </p:nvSpPr>
        <p:spPr>
          <a:xfrm>
            <a:off x="218525" y="607625"/>
            <a:ext cx="8771100" cy="5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План лекции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02" name="Google Shape;202;p30"/>
          <p:cNvSpPr txBox="1"/>
          <p:nvPr/>
        </p:nvSpPr>
        <p:spPr>
          <a:xfrm>
            <a:off x="1949550" y="1239175"/>
            <a:ext cx="7844400" cy="31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619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●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LLaMA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2100"/>
              <a:buFont typeface="Inter"/>
              <a:buChar char="●"/>
            </a:pPr>
            <a:r>
              <a:rPr lang="ru" sz="2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Синтетический сбор инструктивного датасета</a:t>
            </a:r>
            <a:endParaRPr sz="21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●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Файнтюны на LLaMA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Alpaca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Vicuna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Koala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WizardLM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StackLLaMA</a:t>
            </a:r>
            <a:endParaRPr sz="24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/>
        </p:nvSpPr>
        <p:spPr>
          <a:xfrm>
            <a:off x="218525" y="509038"/>
            <a:ext cx="8925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Что такое ChatGPT и в чем особенности обучения?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550" y="1547363"/>
            <a:ext cx="1433200" cy="19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2225" y="1477700"/>
            <a:ext cx="1511999" cy="14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4200" y="3576825"/>
            <a:ext cx="1209825" cy="10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0500" y="3157525"/>
            <a:ext cx="1076350" cy="1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/>
          <p:nvPr/>
        </p:nvSpPr>
        <p:spPr>
          <a:xfrm>
            <a:off x="5588225" y="2296263"/>
            <a:ext cx="1140900" cy="435000"/>
          </a:xfrm>
          <a:prstGeom prst="can">
            <a:avLst>
              <a:gd fmla="val 25000" name="adj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инструкции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4" name="Google Shape;214;p31"/>
          <p:cNvSpPr/>
          <p:nvPr/>
        </p:nvSpPr>
        <p:spPr>
          <a:xfrm>
            <a:off x="2214075" y="2280625"/>
            <a:ext cx="1140900" cy="435000"/>
          </a:xfrm>
          <a:prstGeom prst="can">
            <a:avLst>
              <a:gd fmla="val 25000" name="adj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инструкции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5" name="Google Shape;215;p31"/>
          <p:cNvSpPr/>
          <p:nvPr/>
        </p:nvSpPr>
        <p:spPr>
          <a:xfrm flipH="1" rot="10800000">
            <a:off x="2214075" y="1721000"/>
            <a:ext cx="666900" cy="5193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1"/>
          <p:cNvSpPr/>
          <p:nvPr/>
        </p:nvSpPr>
        <p:spPr>
          <a:xfrm rot="10800000">
            <a:off x="6033125" y="1740225"/>
            <a:ext cx="696000" cy="507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1"/>
          <p:cNvSpPr/>
          <p:nvPr/>
        </p:nvSpPr>
        <p:spPr>
          <a:xfrm flipH="1" rot="-5398528">
            <a:off x="6683186" y="3511575"/>
            <a:ext cx="700800" cy="531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1"/>
          <p:cNvSpPr/>
          <p:nvPr/>
        </p:nvSpPr>
        <p:spPr>
          <a:xfrm rot="5400000">
            <a:off x="1418913" y="3678011"/>
            <a:ext cx="708300" cy="5292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880301" y="2408977"/>
            <a:ext cx="6429000" cy="149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596154" y="3423337"/>
            <a:ext cx="21018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12010" l="0" r="0" t="0"/>
          <a:stretch/>
        </p:blipFill>
        <p:spPr>
          <a:xfrm>
            <a:off x="226650" y="973050"/>
            <a:ext cx="2840950" cy="249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b="0" l="10882" r="13072" t="0"/>
          <a:stretch/>
        </p:blipFill>
        <p:spPr>
          <a:xfrm>
            <a:off x="5992500" y="1005150"/>
            <a:ext cx="2924851" cy="24997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26650" y="589938"/>
            <a:ext cx="86907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3109550" y="973050"/>
            <a:ext cx="2841000" cy="29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-319405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430"/>
              <a:buFont typeface="Inter"/>
              <a:buChar char="●"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Разрабатывала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 голосовых 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помощников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 в Салют Sberdevices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9405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430"/>
              <a:buFont typeface="Inter"/>
              <a:buChar char="●"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В innotech занимаюсь 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разнообразными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 решениями для NLP research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9405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430"/>
              <a:buFont typeface="Inter"/>
              <a:buChar char="●"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Стараюсь 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популяризировать интересные статьи и исследования в телеграм канале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1300"/>
              </a:spcAft>
              <a:buSzPts val="935"/>
              <a:buNone/>
            </a:pPr>
            <a:r>
              <a:t/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/>
          <p:nvPr/>
        </p:nvSpPr>
        <p:spPr>
          <a:xfrm>
            <a:off x="218525" y="614775"/>
            <a:ext cx="8212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Инструктивные данные? Что такое?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3940675" y="4421875"/>
            <a:ext cx="14637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t/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850" y="1409400"/>
            <a:ext cx="6207001" cy="296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/>
          <p:nvPr/>
        </p:nvSpPr>
        <p:spPr>
          <a:xfrm>
            <a:off x="218525" y="537425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Self-instruct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32" name="Google Shape;232;p33"/>
          <p:cNvSpPr txBox="1"/>
          <p:nvPr/>
        </p:nvSpPr>
        <p:spPr>
          <a:xfrm>
            <a:off x="218525" y="1439025"/>
            <a:ext cx="29043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Полуавтоматический способ сбора инструктивных данных для дообучения моделей. </a:t>
            </a:r>
            <a:r>
              <a:rPr lang="ru">
                <a:solidFill>
                  <a:schemeClr val="dk1"/>
                </a:solidFill>
              </a:rPr>
              <a:t> </a:t>
            </a: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Процесс включает в себя итеративный алгоритм запуска, который генерирует инструкции, примеры ввода-вывода и удаляет низкокачественные и повторяющиеся инструкции, чтобы достичь опытности в широком диапазоне задач.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33" name="Google Shape;233;p33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34" name="Google Shape;234;p33"/>
          <p:cNvSpPr txBox="1"/>
          <p:nvPr/>
        </p:nvSpPr>
        <p:spPr>
          <a:xfrm>
            <a:off x="4167000" y="4127575"/>
            <a:ext cx="30747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Схема сбора инструктивных данных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987" y="1245950"/>
            <a:ext cx="5998924" cy="27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/>
          <p:nvPr/>
        </p:nvSpPr>
        <p:spPr>
          <a:xfrm>
            <a:off x="218525" y="489075"/>
            <a:ext cx="8308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Pipeline сбора инструктивных данных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41" name="Google Shape;241;p34"/>
          <p:cNvSpPr txBox="1"/>
          <p:nvPr/>
        </p:nvSpPr>
        <p:spPr>
          <a:xfrm>
            <a:off x="218525" y="1284325"/>
            <a:ext cx="4779900" cy="9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Генерация инструкций. </a:t>
            </a:r>
            <a:endParaRPr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1300"/>
              </a:spcAft>
              <a:buSzPts val="935"/>
              <a:buNone/>
            </a:pPr>
            <a:r>
              <a:rPr lang="ru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*Позволяет использовать только инструкции, которые не могут быть сформулированы </a:t>
            </a:r>
            <a:r>
              <a:rPr lang="ru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вариативно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3" name="Google Shape;243;p34"/>
          <p:cNvSpPr txBox="1"/>
          <p:nvPr/>
        </p:nvSpPr>
        <p:spPr>
          <a:xfrm>
            <a:off x="6767750" y="2058575"/>
            <a:ext cx="22818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Основная идея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Если модель увидела n-ое количество 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специфических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 примеров и решений, то она сможет сгенерировать еще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063" y="2312150"/>
            <a:ext cx="5716374" cy="2058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/>
          <p:nvPr/>
        </p:nvSpPr>
        <p:spPr>
          <a:xfrm>
            <a:off x="218525" y="489075"/>
            <a:ext cx="8308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Pipeline сбора инструктивных данных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326425" y="1401875"/>
            <a:ext cx="4779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Определение задачи классификации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51" name="Google Shape;251;p35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52" name="Google Shape;25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025" y="1314800"/>
            <a:ext cx="6257500" cy="295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/>
        </p:nvSpPr>
        <p:spPr>
          <a:xfrm>
            <a:off x="218525" y="489075"/>
            <a:ext cx="8308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Pipeline сбора инструктивных данных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58" name="Google Shape;258;p36"/>
          <p:cNvSpPr txBox="1"/>
          <p:nvPr/>
        </p:nvSpPr>
        <p:spPr>
          <a:xfrm>
            <a:off x="326425" y="1401875"/>
            <a:ext cx="58323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Генерация инструкции при получении ввода (задача не классификации) 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59" name="Google Shape;259;p36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60" name="Google Shape;26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250" y="1817600"/>
            <a:ext cx="7987352" cy="23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 txBox="1"/>
          <p:nvPr/>
        </p:nvSpPr>
        <p:spPr>
          <a:xfrm>
            <a:off x="218525" y="489075"/>
            <a:ext cx="8308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Pipeline сбора инструктивных данных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66" name="Google Shape;266;p37"/>
          <p:cNvSpPr txBox="1"/>
          <p:nvPr/>
        </p:nvSpPr>
        <p:spPr>
          <a:xfrm>
            <a:off x="326425" y="1401875"/>
            <a:ext cx="48462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Генерация инструкции при получении вывода (задача классификации) 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67" name="Google Shape;267;p37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575" y="1268175"/>
            <a:ext cx="7827687" cy="29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/>
          <p:nvPr/>
        </p:nvSpPr>
        <p:spPr>
          <a:xfrm>
            <a:off x="218525" y="489075"/>
            <a:ext cx="8308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Pipeline сбора инструктивных данных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6311025" y="1374500"/>
            <a:ext cx="2583900" cy="28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10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Для того, чтобы в итоге получить качественные данные нужно отсеять низкокачественный контент.</a:t>
            </a:r>
            <a:br>
              <a:rPr lang="ru" sz="110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ru" sz="110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Критерии фильтрации:</a:t>
            </a:r>
            <a:endParaRPr sz="110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- ROUGE-L с любой имеющейся инструкцией &lt; 0,7</a:t>
            </a:r>
            <a:endParaRPr sz="11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- Исключение инструкций, содержащих определенные ключевые слова (например, изображения, фотографии, графики)</a:t>
            </a:r>
            <a:endParaRPr sz="11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- С одинаковым вводом, но разными выходами.</a:t>
            </a:r>
            <a:endParaRPr sz="16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5" name="Google Shape;275;p38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25" y="1442175"/>
            <a:ext cx="5792701" cy="26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/>
        </p:nvSpPr>
        <p:spPr>
          <a:xfrm>
            <a:off x="218525" y="421150"/>
            <a:ext cx="8308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ROUGE-L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82" name="Google Shape;282;p39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83" name="Google Shape;2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987" y="939601"/>
            <a:ext cx="6558026" cy="338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/>
          <p:nvPr/>
        </p:nvSpPr>
        <p:spPr>
          <a:xfrm>
            <a:off x="152400" y="210550"/>
            <a:ext cx="36603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89" name="Google Shape;289;p40"/>
          <p:cNvSpPr txBox="1"/>
          <p:nvPr/>
        </p:nvSpPr>
        <p:spPr>
          <a:xfrm>
            <a:off x="218525" y="607625"/>
            <a:ext cx="8771100" cy="5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План лекции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90" name="Google Shape;290;p40"/>
          <p:cNvSpPr txBox="1"/>
          <p:nvPr/>
        </p:nvSpPr>
        <p:spPr>
          <a:xfrm>
            <a:off x="1949550" y="1239175"/>
            <a:ext cx="7844400" cy="31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619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●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LLaMA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●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Синтетический сбор инструктивного датасета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2100"/>
              <a:buFont typeface="Inter"/>
              <a:buChar char="●"/>
            </a:pPr>
            <a:r>
              <a:rPr lang="ru" sz="2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Файнтюны на LLaMA</a:t>
            </a:r>
            <a:endParaRPr sz="21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Alpaca</a:t>
            </a:r>
            <a:endParaRPr sz="21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Vicuna</a:t>
            </a:r>
            <a:endParaRPr sz="21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Koala</a:t>
            </a:r>
            <a:endParaRPr sz="21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WizardLM</a:t>
            </a:r>
            <a:endParaRPr sz="21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StackLLaMA</a:t>
            </a:r>
            <a:endParaRPr sz="240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/>
          <p:nvPr/>
        </p:nvSpPr>
        <p:spPr>
          <a:xfrm>
            <a:off x="373225" y="585775"/>
            <a:ext cx="7211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Alpaca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96" name="Google Shape;296;p41"/>
          <p:cNvSpPr txBox="1"/>
          <p:nvPr/>
        </p:nvSpPr>
        <p:spPr>
          <a:xfrm>
            <a:off x="2040000" y="4421875"/>
            <a:ext cx="53895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Сравнение дообучения LLaMA и модели OpenAI </a:t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41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98" name="Google Shape;2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063" y="1340025"/>
            <a:ext cx="3635874" cy="2766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1985100" y="4176750"/>
            <a:ext cx="5173800" cy="7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SOTA при размере меньше, чем у конкурентов</a:t>
            </a:r>
            <a:endParaRPr sz="16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13352" l="0" r="0" t="13360"/>
          <a:stretch/>
        </p:blipFill>
        <p:spPr>
          <a:xfrm>
            <a:off x="611600" y="1296500"/>
            <a:ext cx="7920799" cy="27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611550" y="611300"/>
            <a:ext cx="79209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 чем поговорим сегодня?</a:t>
            </a:r>
            <a:endParaRPr sz="3000">
              <a:solidFill>
                <a:srgbClr val="0B90B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729625" y="3583100"/>
            <a:ext cx="391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8F9FA"/>
                </a:solidFill>
                <a:latin typeface="Inter"/>
                <a:ea typeface="Inter"/>
                <a:cs typeface="Inter"/>
                <a:sym typeface="Inter"/>
              </a:rPr>
              <a:t>LLaMA: Open and Effecient Foundation LM</a:t>
            </a:r>
            <a:endParaRPr>
              <a:solidFill>
                <a:srgbClr val="F8F9FA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 txBox="1"/>
          <p:nvPr/>
        </p:nvSpPr>
        <p:spPr>
          <a:xfrm>
            <a:off x="324875" y="421150"/>
            <a:ext cx="7211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Детали обучения </a:t>
            </a: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Alpaca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04" name="Google Shape;304;p42"/>
          <p:cNvSpPr txBox="1"/>
          <p:nvPr/>
        </p:nvSpPr>
        <p:spPr>
          <a:xfrm>
            <a:off x="6197350" y="1112850"/>
            <a:ext cx="2784600" cy="29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Начали с 175 пар инструкций-выходных данных, написанных людьми, из набора самообучения. Затем запустили text-davinci-003, чтобы сгенерировать больше инструкций.</a:t>
            </a:r>
            <a:endParaRPr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Stanford University Pre-Learning Decision,</a:t>
            </a:r>
            <a:r>
              <a:rPr lang="ru" u="sng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2023</a:t>
            </a:r>
            <a:endParaRPr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t/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06" name="Google Shape;30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800" y="1360650"/>
            <a:ext cx="5389450" cy="22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2"/>
          <p:cNvSpPr txBox="1"/>
          <p:nvPr/>
        </p:nvSpPr>
        <p:spPr>
          <a:xfrm>
            <a:off x="2724250" y="3915650"/>
            <a:ext cx="34731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Fully Sharded Data Parallel and mixed precision training ––&gt; 3 hours 8 80GB A100s</a:t>
            </a:r>
            <a:endParaRPr sz="10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"/>
          <p:cNvSpPr txBox="1"/>
          <p:nvPr/>
        </p:nvSpPr>
        <p:spPr>
          <a:xfrm>
            <a:off x="373225" y="498775"/>
            <a:ext cx="7211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Vicuna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13" name="Google Shape;313;p43"/>
          <p:cNvSpPr txBox="1"/>
          <p:nvPr/>
        </p:nvSpPr>
        <p:spPr>
          <a:xfrm>
            <a:off x="3576150" y="4431550"/>
            <a:ext cx="19917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GPT-4 evalution</a:t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43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15" name="Google Shape;31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79825"/>
            <a:ext cx="8839198" cy="2293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"/>
          <p:cNvSpPr txBox="1"/>
          <p:nvPr/>
        </p:nvSpPr>
        <p:spPr>
          <a:xfrm>
            <a:off x="373225" y="498775"/>
            <a:ext cx="7211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Детали обучения </a:t>
            </a: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Vicuna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21" name="Google Shape;321;p44"/>
          <p:cNvSpPr txBox="1"/>
          <p:nvPr/>
        </p:nvSpPr>
        <p:spPr>
          <a:xfrm>
            <a:off x="1594125" y="3992375"/>
            <a:ext cx="26115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0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Это расширение для Chrome, которое позволяет сохранять ваши самые необычные беседы с ChatGPT всего лишь одним кликом.</a:t>
            </a:r>
            <a:endParaRPr sz="1629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2" name="Google Shape;322;p44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23" name="Google Shape;323;p44"/>
          <p:cNvSpPr/>
          <p:nvPr/>
        </p:nvSpPr>
        <p:spPr>
          <a:xfrm>
            <a:off x="1749950" y="1642075"/>
            <a:ext cx="1991700" cy="705900"/>
          </a:xfrm>
          <a:prstGeom prst="can">
            <a:avLst>
              <a:gd fmla="val 25000" name="adj"/>
            </a:avLst>
          </a:prstGeom>
          <a:solidFill>
            <a:srgbClr val="0B90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8F9FA"/>
                </a:solidFill>
              </a:rPr>
              <a:t>Self-instruct dataset</a:t>
            </a:r>
            <a:endParaRPr>
              <a:solidFill>
                <a:srgbClr val="F8F9FA"/>
              </a:solidFill>
            </a:endParaRPr>
          </a:p>
        </p:txBody>
      </p:sp>
      <p:sp>
        <p:nvSpPr>
          <p:cNvPr id="324" name="Google Shape;324;p44"/>
          <p:cNvSpPr/>
          <p:nvPr/>
        </p:nvSpPr>
        <p:spPr>
          <a:xfrm>
            <a:off x="1749950" y="3080350"/>
            <a:ext cx="1991700" cy="705900"/>
          </a:xfrm>
          <a:prstGeom prst="can">
            <a:avLst>
              <a:gd fmla="val 25000" name="adj"/>
            </a:avLst>
          </a:prstGeom>
          <a:solidFill>
            <a:srgbClr val="0B90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8F9FA"/>
                </a:solidFill>
              </a:rPr>
              <a:t>70k диалогов из ChatGPT</a:t>
            </a:r>
            <a:endParaRPr>
              <a:solidFill>
                <a:srgbClr val="F8F9FA"/>
              </a:solidFill>
            </a:endParaRPr>
          </a:p>
        </p:txBody>
      </p:sp>
      <p:cxnSp>
        <p:nvCxnSpPr>
          <p:cNvPr id="325" name="Google Shape;325;p44"/>
          <p:cNvCxnSpPr>
            <a:stCxn id="323" idx="3"/>
            <a:endCxn id="324" idx="1"/>
          </p:cNvCxnSpPr>
          <p:nvPr/>
        </p:nvCxnSpPr>
        <p:spPr>
          <a:xfrm>
            <a:off x="2745800" y="2347975"/>
            <a:ext cx="0" cy="732300"/>
          </a:xfrm>
          <a:prstGeom prst="straightConnector1">
            <a:avLst/>
          </a:prstGeom>
          <a:noFill/>
          <a:ln cap="flat" cmpd="sng" w="9525">
            <a:solidFill>
              <a:srgbClr val="0B547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6" name="Google Shape;326;p44"/>
          <p:cNvSpPr txBox="1"/>
          <p:nvPr/>
        </p:nvSpPr>
        <p:spPr>
          <a:xfrm>
            <a:off x="4205625" y="1798275"/>
            <a:ext cx="46311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400"/>
              <a:buFont typeface="Inter"/>
              <a:buChar char="●"/>
            </a:pP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Увеличили максимальную длину контекста с 512 до 2048 в alpaca.</a:t>
            </a:r>
            <a:endParaRPr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400"/>
              <a:buFont typeface="Inter"/>
              <a:buChar char="●"/>
            </a:pP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Использование датасета, увеличенного в 2 раза для обучения.</a:t>
            </a:r>
            <a:endParaRPr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400"/>
              <a:buFont typeface="Inter"/>
              <a:buChar char="●"/>
            </a:pP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Обучали с помощью PyTorch FSDP на 8 графических процессорах A100 в течение одного дня.</a:t>
            </a:r>
            <a:endParaRPr sz="19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"/>
          <p:cNvSpPr txBox="1"/>
          <p:nvPr/>
        </p:nvSpPr>
        <p:spPr>
          <a:xfrm>
            <a:off x="373225" y="498775"/>
            <a:ext cx="7211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Koala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32" name="Google Shape;332;p45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33" name="Google Shape;3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1738" y="2252700"/>
            <a:ext cx="4980525" cy="252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3000" y="812949"/>
            <a:ext cx="5797999" cy="120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 txBox="1"/>
          <p:nvPr/>
        </p:nvSpPr>
        <p:spPr>
          <a:xfrm>
            <a:off x="373225" y="498775"/>
            <a:ext cx="7211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Детали обучения Koala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40" name="Google Shape;340;p46"/>
          <p:cNvSpPr txBox="1"/>
          <p:nvPr/>
        </p:nvSpPr>
        <p:spPr>
          <a:xfrm>
            <a:off x="935700" y="2339725"/>
            <a:ext cx="3636300" cy="20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•ShareGPT only on English</a:t>
            </a:r>
            <a:endParaRPr sz="12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•Human ChatGPT Comparison Corpus (60K human answers and 27K ChatGPT answers for around 24K questions)</a:t>
            </a:r>
            <a:endParaRPr sz="12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r>
              <a:rPr lang="ru" sz="1200" u="sng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Open Instruction Generalist</a:t>
            </a:r>
            <a:endParaRPr sz="1200" u="sng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r>
              <a:rPr lang="ru" sz="1200" u="sng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Stanford Alpaca</a:t>
            </a:r>
            <a:endParaRPr sz="1200" u="sng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r>
              <a:rPr lang="ru" sz="1200" u="sng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Anthropic HH</a:t>
            </a:r>
            <a:endParaRPr sz="1200" u="sng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r>
              <a:rPr lang="ru" sz="1200" u="sng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OpenAI WebGPT</a:t>
            </a:r>
            <a:endParaRPr sz="1200" u="sng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•</a:t>
            </a:r>
            <a:r>
              <a:rPr lang="ru" sz="1200" u="sng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OpenAI summarization</a:t>
            </a:r>
            <a:endParaRPr sz="5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1" name="Google Shape;341;p46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42" name="Google Shape;342;p46"/>
          <p:cNvSpPr txBox="1"/>
          <p:nvPr/>
        </p:nvSpPr>
        <p:spPr>
          <a:xfrm>
            <a:off x="5665600" y="1719700"/>
            <a:ext cx="3219600" cy="19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700"/>
              <a:buFont typeface="Inter"/>
              <a:buChar char="●"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Модель Koala реализована с помощью JAX/Flax в EasyLM </a:t>
            </a:r>
            <a:endParaRPr sz="12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700"/>
              <a:buFont typeface="Inter"/>
              <a:buChar char="●"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на сервере DGX с 8 графическими процессорами A100. </a:t>
            </a:r>
            <a:endParaRPr sz="12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700"/>
              <a:buFont typeface="Inter"/>
              <a:buChar char="●"/>
            </a:pPr>
            <a:r>
              <a:rPr lang="ru" sz="12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Для прохождения 2 эпох потребовалось 6 часов.</a:t>
            </a:r>
            <a:endParaRPr sz="17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3" name="Google Shape;343;p46"/>
          <p:cNvSpPr txBox="1"/>
          <p:nvPr/>
        </p:nvSpPr>
        <p:spPr>
          <a:xfrm>
            <a:off x="373225" y="1333225"/>
            <a:ext cx="49734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Вместо максимизации количества примеров в датасете, они фокусируются на сборе небольшого, но высококачественного датасета. Причем используют, как положительные, так и отрицательные примеры.</a:t>
            </a:r>
            <a:endParaRPr sz="17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7"/>
          <p:cNvSpPr txBox="1"/>
          <p:nvPr/>
        </p:nvSpPr>
        <p:spPr>
          <a:xfrm>
            <a:off x="373225" y="585775"/>
            <a:ext cx="72111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WizardLM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49" name="Google Shape;349;p47"/>
          <p:cNvSpPr txBox="1"/>
          <p:nvPr/>
        </p:nvSpPr>
        <p:spPr>
          <a:xfrm>
            <a:off x="2701200" y="4354200"/>
            <a:ext cx="37416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3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Оценка человеком</a:t>
            </a:r>
            <a:endParaRPr sz="13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3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https://arxiv.org/pdf/2304.12244.pdf</a:t>
            </a:r>
            <a:endParaRPr sz="103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50" name="Google Shape;350;p47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51" name="Google Shape;35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5975" y="1480925"/>
            <a:ext cx="6592050" cy="25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/>
          <p:nvPr/>
        </p:nvSpPr>
        <p:spPr>
          <a:xfrm>
            <a:off x="218525" y="614775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Предпосылки к созданию WizardLM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57" name="Google Shape;357;p48"/>
          <p:cNvSpPr txBox="1"/>
          <p:nvPr/>
        </p:nvSpPr>
        <p:spPr>
          <a:xfrm>
            <a:off x="323750" y="1869100"/>
            <a:ext cx="4025700" cy="1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Весь процесс сбора инструктивного датасета является крайне дорогостоящим и затратным по времени. С другой стороны, распределение уровней сложности инструкций, созданных людьми, смещено в сторону легкости или умеренности.</a:t>
            </a:r>
            <a:endParaRPr sz="2029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58" name="Google Shape;358;p48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59" name="Google Shape;35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450" y="1649851"/>
            <a:ext cx="4593799" cy="237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"/>
          <p:cNvSpPr txBox="1"/>
          <p:nvPr/>
        </p:nvSpPr>
        <p:spPr>
          <a:xfrm>
            <a:off x="218525" y="614775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Технология подготовки данных</a:t>
            </a: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WizardLM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65" name="Google Shape;365;p49"/>
          <p:cNvSpPr txBox="1"/>
          <p:nvPr/>
        </p:nvSpPr>
        <p:spPr>
          <a:xfrm>
            <a:off x="546300" y="2135375"/>
            <a:ext cx="4025700" cy="16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1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Метод Evol-Instruct начинает с начального набора инструкций и пошагово переписывает их в более сложные инструкции. In-depth Evolving включает пять типов операций: добавление ограничений,</a:t>
            </a:r>
            <a:endParaRPr sz="11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1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углубление, конкретизация, увеличение шагов рассуждения и усложнение ввода. In-Beadth evolving – это мутация, т.е. генерация совершенно новой инструкции на основе заданной инструкции.</a:t>
            </a:r>
            <a:endParaRPr sz="11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66" name="Google Shape;366;p49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67" name="Google Shape;36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225" y="614775"/>
            <a:ext cx="3889674" cy="35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0"/>
          <p:cNvSpPr txBox="1"/>
          <p:nvPr/>
        </p:nvSpPr>
        <p:spPr>
          <a:xfrm>
            <a:off x="1273300" y="3764100"/>
            <a:ext cx="222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in-deapth evolving</a:t>
            </a:r>
            <a:endParaRPr sz="2029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73" name="Google Shape;373;p50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74" name="Google Shape;37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12" y="758775"/>
            <a:ext cx="8323240" cy="3347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0"/>
          <p:cNvSpPr txBox="1"/>
          <p:nvPr/>
        </p:nvSpPr>
        <p:spPr>
          <a:xfrm>
            <a:off x="4741925" y="4477250"/>
            <a:ext cx="222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in-breadth evolving</a:t>
            </a:r>
            <a:endParaRPr sz="2029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1"/>
          <p:cNvSpPr txBox="1"/>
          <p:nvPr/>
        </p:nvSpPr>
        <p:spPr>
          <a:xfrm>
            <a:off x="218525" y="614775"/>
            <a:ext cx="6694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Детали обучения</a:t>
            </a: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WizardLM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323750" y="1627400"/>
            <a:ext cx="4025700" cy="1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Обучающий набор данных: </a:t>
            </a: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для создания набора данных инициализировали его с 52 тысячами инструкций датасета Alpaca.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Детали обучения: </a:t>
            </a: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Adam, lr 2e-5, 3 эпохи.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Детали вывода:</a:t>
            </a: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 top-p 0,9, температура 1.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8 V100 GPU с Deepspeed Zero-3 в течение 70 часов на 3 эпохи.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83" name="Google Shape;38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450" y="1519850"/>
            <a:ext cx="4642150" cy="260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0" l="-250" r="0" t="0"/>
          <a:stretch/>
        </p:blipFill>
        <p:spPr>
          <a:xfrm>
            <a:off x="4947775" y="1532701"/>
            <a:ext cx="4196225" cy="20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218525" y="712225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За счет каких исследований в LLaMA меньше параметров?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218525" y="2049900"/>
            <a:ext cx="5013000" cy="11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SzPts val="935"/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В 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экспериментах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 OpenAI </a:t>
            </a:r>
            <a:r>
              <a:rPr lang="ru" u="sng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Scaling Laws for Neural Language Models</a:t>
            </a: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, 2020 было обнаружено неожиданное свойство. </a:t>
            </a:r>
            <a:r>
              <a:rPr lang="ru">
                <a:solidFill>
                  <a:srgbClr val="0B5473"/>
                </a:solidFill>
                <a:highlight>
                  <a:srgbClr val="F8F9FA"/>
                </a:highlight>
                <a:latin typeface="Inter"/>
                <a:ea typeface="Inter"/>
                <a:cs typeface="Inter"/>
                <a:sym typeface="Inter"/>
              </a:rPr>
              <a:t>Когда количество данных увеличивается, происходит улучшение качества. Именно этот фактор позволил LLaMA-13B превзойти GPT-3, несмотря на то, что он был в 10 раз меньше.</a:t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152400" y="221375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</a:t>
            </a: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LLaMA и ее finetunes</a:t>
            </a: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5415600" y="3767950"/>
            <a:ext cx="34311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Количество токенов в датасете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2"/>
          <p:cNvSpPr txBox="1"/>
          <p:nvPr/>
        </p:nvSpPr>
        <p:spPr>
          <a:xfrm>
            <a:off x="218525" y="509038"/>
            <a:ext cx="8925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Что такое ChatGPT и в чем особенности обучения?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89" name="Google Shape;389;p52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390" name="Google Shape;39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550" y="1547363"/>
            <a:ext cx="1433200" cy="19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2225" y="1477700"/>
            <a:ext cx="1511999" cy="14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4200" y="3576825"/>
            <a:ext cx="1209825" cy="10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0500" y="3157525"/>
            <a:ext cx="1076350" cy="1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2"/>
          <p:cNvSpPr/>
          <p:nvPr/>
        </p:nvSpPr>
        <p:spPr>
          <a:xfrm>
            <a:off x="5588225" y="2296263"/>
            <a:ext cx="1140900" cy="435000"/>
          </a:xfrm>
          <a:prstGeom prst="can">
            <a:avLst>
              <a:gd fmla="val 25000" name="adj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инструкции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5" name="Google Shape;395;p52"/>
          <p:cNvSpPr/>
          <p:nvPr/>
        </p:nvSpPr>
        <p:spPr>
          <a:xfrm>
            <a:off x="2214075" y="2280625"/>
            <a:ext cx="1140900" cy="435000"/>
          </a:xfrm>
          <a:prstGeom prst="can">
            <a:avLst>
              <a:gd fmla="val 25000" name="adj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инструкции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6" name="Google Shape;396;p52"/>
          <p:cNvSpPr/>
          <p:nvPr/>
        </p:nvSpPr>
        <p:spPr>
          <a:xfrm flipH="1" rot="10800000">
            <a:off x="2214075" y="1721000"/>
            <a:ext cx="666900" cy="5193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2"/>
          <p:cNvSpPr/>
          <p:nvPr/>
        </p:nvSpPr>
        <p:spPr>
          <a:xfrm rot="10800000">
            <a:off x="6033125" y="1740225"/>
            <a:ext cx="696000" cy="507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2"/>
          <p:cNvSpPr/>
          <p:nvPr/>
        </p:nvSpPr>
        <p:spPr>
          <a:xfrm flipH="1" rot="-5398528">
            <a:off x="6683186" y="3511575"/>
            <a:ext cx="700800" cy="531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52"/>
          <p:cNvSpPr/>
          <p:nvPr/>
        </p:nvSpPr>
        <p:spPr>
          <a:xfrm rot="5400000">
            <a:off x="1418913" y="3678011"/>
            <a:ext cx="708300" cy="5292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B90B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3425" y="1906950"/>
            <a:ext cx="1076350" cy="132960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2"/>
          <p:cNvSpPr txBox="1"/>
          <p:nvPr/>
        </p:nvSpPr>
        <p:spPr>
          <a:xfrm>
            <a:off x="4142100" y="1477700"/>
            <a:ext cx="66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B5473"/>
                </a:solidFill>
              </a:rPr>
              <a:t>RLHF</a:t>
            </a:r>
            <a:endParaRPr>
              <a:solidFill>
                <a:srgbClr val="0B5473"/>
              </a:solidFill>
            </a:endParaRPr>
          </a:p>
        </p:txBody>
      </p:sp>
      <p:cxnSp>
        <p:nvCxnSpPr>
          <p:cNvPr id="402" name="Google Shape;402;p52"/>
          <p:cNvCxnSpPr>
            <a:stCxn id="400" idx="1"/>
          </p:cNvCxnSpPr>
          <p:nvPr/>
        </p:nvCxnSpPr>
        <p:spPr>
          <a:xfrm rot="10800000">
            <a:off x="3412925" y="2262454"/>
            <a:ext cx="520500" cy="309300"/>
          </a:xfrm>
          <a:prstGeom prst="straightConnector1">
            <a:avLst/>
          </a:prstGeom>
          <a:noFill/>
          <a:ln cap="flat" cmpd="sng" w="9525">
            <a:solidFill>
              <a:srgbClr val="0B547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3" name="Google Shape;403;p52"/>
          <p:cNvCxnSpPr/>
          <p:nvPr/>
        </p:nvCxnSpPr>
        <p:spPr>
          <a:xfrm flipH="1" rot="10800000">
            <a:off x="4936625" y="2273254"/>
            <a:ext cx="477600" cy="287700"/>
          </a:xfrm>
          <a:prstGeom prst="straightConnector1">
            <a:avLst/>
          </a:prstGeom>
          <a:noFill/>
          <a:ln cap="flat" cmpd="sng" w="9525">
            <a:solidFill>
              <a:srgbClr val="0B547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3"/>
          <p:cNvSpPr txBox="1"/>
          <p:nvPr/>
        </p:nvSpPr>
        <p:spPr>
          <a:xfrm>
            <a:off x="1639750" y="4179825"/>
            <a:ext cx="222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9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9" name="Google Shape;409;p53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10" name="Google Shape;410;p53"/>
          <p:cNvSpPr txBox="1"/>
          <p:nvPr/>
        </p:nvSpPr>
        <p:spPr>
          <a:xfrm>
            <a:off x="4741925" y="4477250"/>
            <a:ext cx="2226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29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11" name="Google Shape;41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925" y="821663"/>
            <a:ext cx="6944149" cy="32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3"/>
          <p:cNvSpPr txBox="1"/>
          <p:nvPr/>
        </p:nvSpPr>
        <p:spPr>
          <a:xfrm>
            <a:off x="3072000" y="41411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What is RLHF</a:t>
            </a: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4"/>
          <p:cNvSpPr txBox="1"/>
          <p:nvPr/>
        </p:nvSpPr>
        <p:spPr>
          <a:xfrm>
            <a:off x="218525" y="463850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StackLLaMA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18" name="Google Shape;418;p54"/>
          <p:cNvSpPr txBox="1"/>
          <p:nvPr/>
        </p:nvSpPr>
        <p:spPr>
          <a:xfrm>
            <a:off x="671800" y="2497525"/>
            <a:ext cx="3311400" cy="7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300" u="sng">
                <a:solidFill>
                  <a:schemeClr val="hlink"/>
                </a:solidFill>
                <a:latin typeface="Inter Light"/>
                <a:ea typeface="Inter Light"/>
                <a:cs typeface="Inter Light"/>
                <a:sym typeface="Inter Light"/>
                <a:hlinkClick r:id="rId3"/>
              </a:rPr>
              <a:t>Датасет</a:t>
            </a:r>
            <a:r>
              <a:rPr lang="ru" sz="13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 (10М) включает в себя вопросы и соответствующие ответы с платформы StackExchange.</a:t>
            </a:r>
            <a:endParaRPr sz="18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9" name="Google Shape;419;p54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20" name="Google Shape;42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6025" y="1227800"/>
            <a:ext cx="4701175" cy="29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4"/>
          <p:cNvSpPr txBox="1"/>
          <p:nvPr/>
        </p:nvSpPr>
        <p:spPr>
          <a:xfrm>
            <a:off x="3145950" y="4582750"/>
            <a:ext cx="285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https://huggingface.co/blog/stackllama</a:t>
            </a:r>
            <a:endParaRPr sz="11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22" name="Google Shape;422;p54"/>
          <p:cNvSpPr/>
          <p:nvPr/>
        </p:nvSpPr>
        <p:spPr>
          <a:xfrm>
            <a:off x="5646250" y="719175"/>
            <a:ext cx="483300" cy="3540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B90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4"/>
          <p:cNvSpPr txBox="1"/>
          <p:nvPr/>
        </p:nvSpPr>
        <p:spPr>
          <a:xfrm>
            <a:off x="6272400" y="719175"/>
            <a:ext cx="28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Добавить</a:t>
            </a:r>
            <a:endParaRPr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5"/>
          <p:cNvSpPr txBox="1"/>
          <p:nvPr/>
        </p:nvSpPr>
        <p:spPr>
          <a:xfrm>
            <a:off x="218525" y="647550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Оптимизация с помощью LoRA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29" name="Google Shape;429;p55"/>
          <p:cNvSpPr txBox="1"/>
          <p:nvPr/>
        </p:nvSpPr>
        <p:spPr>
          <a:xfrm>
            <a:off x="406050" y="1774675"/>
            <a:ext cx="4467600" cy="20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400"/>
              <a:buFont typeface="Inter Light"/>
              <a:buChar char="●"/>
            </a:pPr>
            <a:r>
              <a:rPr lang="ru" u="sng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LORA</a:t>
            </a: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, 2021 замораживает веса предварительно обученной модели и вводит в каждую матрицу разложения ранга обучаемые матрицы.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1400"/>
              <a:buFont typeface="Inter Light"/>
              <a:buChar char="●"/>
            </a:pP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LoRA не требует, чтобы накопленное обновление градиента в матрицах весов имело полный ранг во время обучения.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30" name="Google Shape;430;p55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31" name="Google Shape;431;p55"/>
          <p:cNvSpPr txBox="1"/>
          <p:nvPr/>
        </p:nvSpPr>
        <p:spPr>
          <a:xfrm>
            <a:off x="6272400" y="719175"/>
            <a:ext cx="28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32" name="Google Shape;43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775" y="1567775"/>
            <a:ext cx="3802002" cy="2487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3" name="Google Shape;433;p55"/>
          <p:cNvCxnSpPr/>
          <p:nvPr/>
        </p:nvCxnSpPr>
        <p:spPr>
          <a:xfrm flipH="1" rot="10800000">
            <a:off x="4631075" y="3016650"/>
            <a:ext cx="2900400" cy="405900"/>
          </a:xfrm>
          <a:prstGeom prst="straightConnector1">
            <a:avLst/>
          </a:prstGeom>
          <a:noFill/>
          <a:ln cap="flat" cmpd="sng" w="9525">
            <a:solidFill>
              <a:srgbClr val="0B547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6"/>
          <p:cNvSpPr txBox="1"/>
          <p:nvPr/>
        </p:nvSpPr>
        <p:spPr>
          <a:xfrm>
            <a:off x="218525" y="719175"/>
            <a:ext cx="38193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Оптимизация обучения StackLLaMA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39" name="Google Shape;439;p56"/>
          <p:cNvSpPr txBox="1"/>
          <p:nvPr/>
        </p:nvSpPr>
        <p:spPr>
          <a:xfrm>
            <a:off x="4504325" y="3548000"/>
            <a:ext cx="3339300" cy="17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Дополнительные параметры (оранжевого цвета) добавляются рядом со замороженным слоем (синего цвета), а полученные закодированные скрытые состояния добавляются вместе со скрытыми состояниями замороженного слоя.</a:t>
            </a:r>
            <a:endParaRPr sz="11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40" name="Google Shape;440;p56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41" name="Google Shape;441;p56"/>
          <p:cNvSpPr txBox="1"/>
          <p:nvPr/>
        </p:nvSpPr>
        <p:spPr>
          <a:xfrm>
            <a:off x="6272400" y="719175"/>
            <a:ext cx="287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2" name="Google Shape;442;p56"/>
          <p:cNvSpPr txBox="1"/>
          <p:nvPr/>
        </p:nvSpPr>
        <p:spPr>
          <a:xfrm>
            <a:off x="1100200" y="4034050"/>
            <a:ext cx="2871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8 bit model + LORA + parallelism = efficient training</a:t>
            </a:r>
            <a:endParaRPr sz="11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43" name="Google Shape;44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38" y="2109900"/>
            <a:ext cx="3339424" cy="19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325" y="792375"/>
            <a:ext cx="3607675" cy="263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7"/>
          <p:cNvSpPr txBox="1"/>
          <p:nvPr/>
        </p:nvSpPr>
        <p:spPr>
          <a:xfrm>
            <a:off x="218525" y="463850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Supervised fine-tuning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50" name="Google Shape;450;p57"/>
          <p:cNvSpPr txBox="1"/>
          <p:nvPr/>
        </p:nvSpPr>
        <p:spPr>
          <a:xfrm>
            <a:off x="711625" y="1337300"/>
            <a:ext cx="8115600" cy="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Несколько текстов объединяются с помощью токена EOS между ними, а затем разбиваются на фрагменты заданного размера контекста для оптимизации пакетной обработки без необходимости дополнительной подгонки.</a:t>
            </a:r>
            <a:endParaRPr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51" name="Google Shape;451;p57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52" name="Google Shape;452;p57"/>
          <p:cNvSpPr txBox="1"/>
          <p:nvPr/>
        </p:nvSpPr>
        <p:spPr>
          <a:xfrm>
            <a:off x="4153350" y="4582750"/>
            <a:ext cx="83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packing</a:t>
            </a:r>
            <a:endParaRPr sz="11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53" name="Google Shape;4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5925" y="2328563"/>
            <a:ext cx="4856001" cy="2254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8"/>
          <p:cNvSpPr txBox="1"/>
          <p:nvPr/>
        </p:nvSpPr>
        <p:spPr>
          <a:xfrm>
            <a:off x="218525" y="463850"/>
            <a:ext cx="8115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Reward и предпочтения человека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59" name="Google Shape;459;p58"/>
          <p:cNvSpPr txBox="1"/>
          <p:nvPr/>
        </p:nvSpPr>
        <p:spPr>
          <a:xfrm>
            <a:off x="721300" y="1491975"/>
            <a:ext cx="8115600" cy="7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3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Хитрость, которая хорошо работает вместо прямой обратной связи, заключается в обучении модели вознаграждения на собранных ранее аннотациях от людей до запуска RL-цикла. Целью модели вознаграждения является имитация того, как человек оценивает текст.</a:t>
            </a:r>
            <a:endParaRPr sz="18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60" name="Google Shape;460;p58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61" name="Google Shape;461;p58"/>
          <p:cNvSpPr txBox="1"/>
          <p:nvPr/>
        </p:nvSpPr>
        <p:spPr>
          <a:xfrm>
            <a:off x="4153350" y="4582750"/>
            <a:ext cx="83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62" name="Google Shape;46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260" y="2733675"/>
            <a:ext cx="5759676" cy="11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9"/>
          <p:cNvSpPr txBox="1"/>
          <p:nvPr/>
        </p:nvSpPr>
        <p:spPr>
          <a:xfrm>
            <a:off x="218525" y="463850"/>
            <a:ext cx="68877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StackLLaMA pipeline дообучения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68" name="Google Shape;468;p59"/>
          <p:cNvSpPr txBox="1"/>
          <p:nvPr/>
        </p:nvSpPr>
        <p:spPr>
          <a:xfrm>
            <a:off x="4863125" y="1521000"/>
            <a:ext cx="39639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PPO работает путем оптимизации обрезанной версии отношения между вероятностями новой и старой политик, умноженных на функцию вознаграждения.</a:t>
            </a:r>
            <a:endParaRPr sz="16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69" name="Google Shape;469;p59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470" name="Google Shape;47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125" y="1649850"/>
            <a:ext cx="4117224" cy="21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525" y="3403224"/>
            <a:ext cx="2721725" cy="7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9"/>
          <p:cNvSpPr txBox="1"/>
          <p:nvPr/>
        </p:nvSpPr>
        <p:spPr>
          <a:xfrm>
            <a:off x="5133725" y="2736100"/>
            <a:ext cx="342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Метод борьбы с переобучением reward model с помощью KL</a:t>
            </a:r>
            <a:endParaRPr sz="12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“Название лекции”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78" name="Google Shape;478;p60"/>
          <p:cNvSpPr/>
          <p:nvPr/>
        </p:nvSpPr>
        <p:spPr>
          <a:xfrm>
            <a:off x="880301" y="2408977"/>
            <a:ext cx="6429000" cy="149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60"/>
          <p:cNvSpPr txBox="1"/>
          <p:nvPr/>
        </p:nvSpPr>
        <p:spPr>
          <a:xfrm>
            <a:off x="1587250" y="1519650"/>
            <a:ext cx="5660100" cy="2697000"/>
          </a:xfrm>
          <a:prstGeom prst="rect">
            <a:avLst/>
          </a:prstGeom>
          <a:noFill/>
          <a:ln cap="flat" cmpd="sng" w="9525">
            <a:solidFill>
              <a:srgbClr val="0B54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Some more interesting LLaMA’s fine-tunning models:</a:t>
            </a:r>
            <a:endParaRPr sz="19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•</a:t>
            </a:r>
            <a:r>
              <a:rPr lang="ru" sz="1900" u="sng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Dolly</a:t>
            </a:r>
            <a:endParaRPr sz="1900" u="sng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•</a:t>
            </a:r>
            <a:r>
              <a:rPr lang="ru" sz="1900" u="sng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Open Assistant Pythia</a:t>
            </a:r>
            <a:endParaRPr sz="1900" u="sng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•</a:t>
            </a:r>
            <a:r>
              <a:rPr lang="ru" sz="1900" u="sng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GPT4All</a:t>
            </a:r>
            <a:endParaRPr sz="1900" u="sng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•</a:t>
            </a:r>
            <a:r>
              <a:rPr lang="ru" sz="1900" u="sng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llama</a:t>
            </a:r>
            <a:r>
              <a:rPr lang="ru" sz="1900" u="sng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.cpp</a:t>
            </a:r>
            <a:endParaRPr sz="1900" u="sng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•</a:t>
            </a:r>
            <a:r>
              <a:rPr lang="ru" sz="1900" u="sng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StableLM</a:t>
            </a:r>
            <a:endParaRPr sz="1900" u="sng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</a:rPr>
              <a:t>•</a:t>
            </a:r>
            <a:r>
              <a:rPr lang="ru" sz="1900" u="sng">
                <a:solidFill>
                  <a:srgbClr val="0B5473"/>
                </a:solidFill>
                <a:latin typeface="Inter Light"/>
                <a:ea typeface="Inter Light"/>
                <a:cs typeface="Inter Light"/>
                <a:sym typeface="Inter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LLaMA-Adapter</a:t>
            </a:r>
            <a:endParaRPr sz="1900">
              <a:solidFill>
                <a:srgbClr val="0B547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80" name="Google Shape;480;p60"/>
          <p:cNvSpPr txBox="1"/>
          <p:nvPr/>
        </p:nvSpPr>
        <p:spPr>
          <a:xfrm>
            <a:off x="218525" y="733425"/>
            <a:ext cx="86907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>
                <a:solidFill>
                  <a:srgbClr val="0B90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</a:t>
            </a:r>
            <a:endParaRPr sz="4100">
              <a:solidFill>
                <a:srgbClr val="0B90B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1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“Название лекции”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86" name="Google Shape;486;p61"/>
          <p:cNvSpPr txBox="1"/>
          <p:nvPr/>
        </p:nvSpPr>
        <p:spPr>
          <a:xfrm>
            <a:off x="611550" y="3633525"/>
            <a:ext cx="79209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Телеграм-канал Карины Романовой</a:t>
            </a:r>
            <a:endParaRPr sz="1900">
              <a:solidFill>
                <a:srgbClr val="0B90B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0B90B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B90B3"/>
                </a:solidFill>
                <a:latin typeface="Inter"/>
                <a:ea typeface="Inter"/>
                <a:cs typeface="Inter"/>
                <a:sym typeface="Inter"/>
              </a:rPr>
              <a:t>Все самое интересное из новостей и статей</a:t>
            </a:r>
            <a:endParaRPr sz="1900">
              <a:solidFill>
                <a:srgbClr val="0B90B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B90B3"/>
                </a:solidFill>
                <a:latin typeface="Inter"/>
                <a:ea typeface="Inter"/>
                <a:cs typeface="Inter"/>
                <a:sym typeface="Inter"/>
              </a:rPr>
              <a:t>в области NLP</a:t>
            </a:r>
            <a:endParaRPr sz="1900">
              <a:solidFill>
                <a:srgbClr val="0B90B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87" name="Google Shape;48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350" y="874225"/>
            <a:ext cx="2759302" cy="275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152400" y="210550"/>
            <a:ext cx="36603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</a:t>
            </a: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LLaMA и ее finetunes</a:t>
            </a: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218525" y="607625"/>
            <a:ext cx="8771100" cy="5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План лекции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949550" y="1239175"/>
            <a:ext cx="7844400" cy="31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619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5473"/>
              </a:buClr>
              <a:buSzPts val="2100"/>
              <a:buFont typeface="Inter"/>
              <a:buChar char="●"/>
            </a:pPr>
            <a:r>
              <a:rPr lang="ru" sz="210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LLaMA</a:t>
            </a:r>
            <a:endParaRPr sz="210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●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Синтетический сбор инструктивного датасета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●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Файнтюны на LLaMA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Alpaca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Vicuna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Koala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WizardLM</a:t>
            </a:r>
            <a:endParaRPr sz="210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6195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Inter"/>
              <a:buChar char="○"/>
            </a:pPr>
            <a:r>
              <a:rPr lang="ru" sz="210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StackLLaMA</a:t>
            </a:r>
            <a:endParaRPr sz="24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337" y="914325"/>
            <a:ext cx="3063325" cy="30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62"/>
          <p:cNvSpPr txBox="1"/>
          <p:nvPr/>
        </p:nvSpPr>
        <p:spPr>
          <a:xfrm>
            <a:off x="611550" y="3633525"/>
            <a:ext cx="79209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блокнот Colab</a:t>
            </a:r>
            <a:endParaRPr sz="1900">
              <a:solidFill>
                <a:srgbClr val="0B90B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218525" y="614775"/>
            <a:ext cx="50130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Что под копотом?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218525" y="2023100"/>
            <a:ext cx="4681200" cy="22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Архитектура была представлена в статье </a:t>
            </a:r>
            <a:r>
              <a:rPr lang="ru" u="sng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Attention is all you need</a:t>
            </a: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, 2017</a:t>
            </a: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ru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Основная особенность архитектуры – использование механизма attention для вычисления взвешенной суммы векторов входного текста. Это позволяет моделировать контекстуальные зависимости между словами и учитывать важность каждого слова при вычислении предсказания.</a:t>
            </a:r>
            <a:endParaRPr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1300"/>
              </a:spcAft>
              <a:buSzPts val="935"/>
              <a:buNone/>
            </a:pPr>
            <a:r>
              <a:t/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231525" y="4359625"/>
            <a:ext cx="20103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Архитектура трансформера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9850" y="676050"/>
            <a:ext cx="2529649" cy="362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4671" l="2507" r="1799" t="6186"/>
          <a:stretch/>
        </p:blipFill>
        <p:spPr>
          <a:xfrm>
            <a:off x="4114800" y="3143125"/>
            <a:ext cx="4840300" cy="7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218525" y="614775"/>
            <a:ext cx="6771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Особенности модели на pretrain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218525" y="2023100"/>
            <a:ext cx="50130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Были нормализованы входные данные для каждого подуровня трансформера</a:t>
            </a:r>
            <a:r>
              <a:rPr lang="ru" sz="900">
                <a:solidFill>
                  <a:schemeClr val="dk1"/>
                </a:solidFill>
              </a:rPr>
              <a:t>. 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1300"/>
              </a:spcAft>
              <a:buSzPts val="935"/>
              <a:buNone/>
            </a:pPr>
            <a:r>
              <a:t/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</a:t>
            </a: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LLaMA и ее finetunes</a:t>
            </a: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5231525" y="4146925"/>
            <a:ext cx="20103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 sz="1430">
                <a:solidFill>
                  <a:srgbClr val="0B5473"/>
                </a:solidFill>
                <a:latin typeface="Inter"/>
                <a:ea typeface="Inter"/>
                <a:cs typeface="Inter"/>
                <a:sym typeface="Inter"/>
              </a:rPr>
              <a:t>формура RMSNorm</a:t>
            </a:r>
            <a:endParaRPr sz="1430">
              <a:solidFill>
                <a:srgbClr val="0B5473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/>
        </p:nvSpPr>
        <p:spPr>
          <a:xfrm>
            <a:off x="218525" y="614775"/>
            <a:ext cx="77577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Особенности модели на pretrain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2416500" y="4416175"/>
            <a:ext cx="50130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Была изменена фунция активации 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1300"/>
              </a:spcAft>
              <a:buSzPts val="935"/>
              <a:buNone/>
            </a:pPr>
            <a:r>
              <a:t/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150" y="1451000"/>
            <a:ext cx="7460227" cy="271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/>
        </p:nvSpPr>
        <p:spPr>
          <a:xfrm>
            <a:off x="218525" y="614775"/>
            <a:ext cx="77385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B90B3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Особенности модели на pretrain</a:t>
            </a:r>
            <a:endParaRPr sz="1900">
              <a:solidFill>
                <a:srgbClr val="0B90B3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2416500" y="4363850"/>
            <a:ext cx="50130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530">
                <a:solidFill>
                  <a:srgbClr val="0B5473"/>
                </a:solidFill>
                <a:latin typeface="Montserrat"/>
                <a:ea typeface="Montserrat"/>
                <a:cs typeface="Montserrat"/>
                <a:sym typeface="Montserrat"/>
              </a:rPr>
              <a:t>Для позиционного энкодинга были применены “rotary positional embeddings”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300"/>
              </a:spcBef>
              <a:spcAft>
                <a:spcPts val="1300"/>
              </a:spcAft>
              <a:buSzPts val="935"/>
              <a:buNone/>
            </a:pPr>
            <a:r>
              <a:t/>
            </a:r>
            <a:endParaRPr sz="1530">
              <a:solidFill>
                <a:srgbClr val="0B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152400" y="210550"/>
            <a:ext cx="72771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B90B3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“LLaMA и ее finetunes”</a:t>
            </a:r>
            <a:endParaRPr sz="300">
              <a:solidFill>
                <a:srgbClr val="073763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988" y="1424775"/>
            <a:ext cx="7014023" cy="27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